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B989-D444-45A5-93D1-4BD78B033EA5}" type="datetimeFigureOut">
              <a:rPr lang="en-US" smtClean="0"/>
              <a:pPr/>
              <a:t>3/17/2013</a:t>
            </a:fld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1210C4-9DE2-41F9-AE30-FB652E608A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B989-D444-45A5-93D1-4BD78B033EA5}" type="datetimeFigureOut">
              <a:rPr lang="en-US" smtClean="0"/>
              <a:pPr/>
              <a:t>3/17/2013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10C4-9DE2-41F9-AE30-FB652E608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B989-D444-45A5-93D1-4BD78B033EA5}" type="datetimeFigureOut">
              <a:rPr lang="en-US" smtClean="0"/>
              <a:pPr/>
              <a:t>3/17/2013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10C4-9DE2-41F9-AE30-FB652E608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FCFB989-D444-45A5-93D1-4BD78B033EA5}" type="datetimeFigureOut">
              <a:rPr lang="en-US" smtClean="0"/>
              <a:pPr/>
              <a:t>3/17/2013</a:t>
            </a:fld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E1210C4-9DE2-41F9-AE30-FB652E608A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B989-D444-45A5-93D1-4BD78B033EA5}" type="datetimeFigureOut">
              <a:rPr lang="en-US" smtClean="0"/>
              <a:pPr/>
              <a:t>3/17/2013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10C4-9DE2-41F9-AE30-FB652E608A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B989-D444-45A5-93D1-4BD78B033EA5}" type="datetimeFigureOut">
              <a:rPr lang="en-US" smtClean="0"/>
              <a:pPr/>
              <a:t>3/17/2013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10C4-9DE2-41F9-AE30-FB652E608A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10C4-9DE2-41F9-AE30-FB652E608A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B989-D444-45A5-93D1-4BD78B033EA5}" type="datetimeFigureOut">
              <a:rPr lang="en-US" smtClean="0"/>
              <a:pPr/>
              <a:t>3/17/2013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B989-D444-45A5-93D1-4BD78B033EA5}" type="datetimeFigureOut">
              <a:rPr lang="en-US" smtClean="0"/>
              <a:pPr/>
              <a:t>3/17/2013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10C4-9DE2-41F9-AE30-FB652E608A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B989-D444-45A5-93D1-4BD78B033EA5}" type="datetimeFigureOut">
              <a:rPr lang="en-US" smtClean="0"/>
              <a:pPr/>
              <a:t>3/17/2013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10C4-9DE2-41F9-AE30-FB652E608A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FCFB989-D444-45A5-93D1-4BD78B033EA5}" type="datetimeFigureOut">
              <a:rPr lang="en-US" smtClean="0"/>
              <a:pPr/>
              <a:t>3/17/2013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E1210C4-9DE2-41F9-AE30-FB652E608A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FB989-D444-45A5-93D1-4BD78B033EA5}" type="datetimeFigureOut">
              <a:rPr lang="en-US" smtClean="0"/>
              <a:pPr/>
              <a:t>3/17/2013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1210C4-9DE2-41F9-AE30-FB652E608A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FCFB989-D444-45A5-93D1-4BD78B033EA5}" type="datetimeFigureOut">
              <a:rPr lang="en-US" smtClean="0"/>
              <a:pPr/>
              <a:t>3/17/2013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E1210C4-9DE2-41F9-AE30-FB652E608A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adiography" TargetMode="External"/><Relationship Id="rId2" Type="http://schemas.openxmlformats.org/officeDocument/2006/relationships/hyperlink" Target="http://en.wikipedia.org/wiki/Red_Cros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Nobel_Prize_in_Chemistry" TargetMode="External"/><Relationship Id="rId13" Type="http://schemas.openxmlformats.org/officeDocument/2006/relationships/hyperlink" Target="http://en.wikipedia.org/wiki/Fr%C3%A9d%C3%A9ric_Joliot-Curie" TargetMode="External"/><Relationship Id="rId3" Type="http://schemas.openxmlformats.org/officeDocument/2006/relationships/hyperlink" Target="http://en.wikipedia.org/wiki/Marie_Curie" TargetMode="External"/><Relationship Id="rId7" Type="http://schemas.openxmlformats.org/officeDocument/2006/relationships/hyperlink" Target="http://en.wikipedia.org/wiki/Elliott_Cresson_Medal" TargetMode="External"/><Relationship Id="rId12" Type="http://schemas.openxmlformats.org/officeDocument/2006/relationships/hyperlink" Target="http://en.wikipedia.org/wiki/Ir%C3%A8ne_Joliot-Curie" TargetMode="External"/><Relationship Id="rId2" Type="http://schemas.openxmlformats.org/officeDocument/2006/relationships/hyperlink" Target="http://en.wikipedia.org/wiki/Nobel_Priz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Matteucci_Medal" TargetMode="External"/><Relationship Id="rId11" Type="http://schemas.openxmlformats.org/officeDocument/2006/relationships/hyperlink" Target="http://en.wikipedia.org/wiki/American_Philosophical_Society" TargetMode="External"/><Relationship Id="rId5" Type="http://schemas.openxmlformats.org/officeDocument/2006/relationships/hyperlink" Target="http://en.wikipedia.org/wiki/Davy_Medal" TargetMode="External"/><Relationship Id="rId10" Type="http://schemas.openxmlformats.org/officeDocument/2006/relationships/hyperlink" Target="http://en.wikipedia.org/wiki/Benjamin_Franklin_Medal_(American_Philosophical_Society)" TargetMode="External"/><Relationship Id="rId4" Type="http://schemas.openxmlformats.org/officeDocument/2006/relationships/hyperlink" Target="http://en.wikipedia.org/wiki/Nobel_Prize_in_Physics" TargetMode="External"/><Relationship Id="rId9" Type="http://schemas.openxmlformats.org/officeDocument/2006/relationships/hyperlink" Target="http://en.wikipedia.org/wiki/Soviet_Union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hemist" TargetMode="External"/><Relationship Id="rId2" Type="http://schemas.openxmlformats.org/officeDocument/2006/relationships/hyperlink" Target="http://en.wikipedia.org/wiki/Physicis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/index.php?title=J%C3%B3zef_Sk%C5%82odowski_(teacher)&amp;action=edit&amp;redlink=1" TargetMode="External"/><Relationship Id="rId2" Type="http://schemas.openxmlformats.org/officeDocument/2006/relationships/hyperlink" Target="http://en.wikipedia.org/wiki/Russian_partitio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en.wikipedia.org/wiki/Lublin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en.wikipedia.org/wiki/Governess" TargetMode="External"/><Relationship Id="rId7" Type="http://schemas.openxmlformats.org/officeDocument/2006/relationships/hyperlink" Target="http://en.wikipedia.org/wiki/Krakowskie_Przedmie%C5%9Bcie" TargetMode="External"/><Relationship Id="rId2" Type="http://schemas.openxmlformats.org/officeDocument/2006/relationships/hyperlink" Target="http://en.wikipedia.org/wiki/Gymnasium_(school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Museum_of_Industry_and_Agriculture" TargetMode="External"/><Relationship Id="rId5" Type="http://schemas.openxmlformats.org/officeDocument/2006/relationships/hyperlink" Target="http://en.wikipedia.org/wiki/Kazimierz_%C5%BBorawski" TargetMode="External"/><Relationship Id="rId10" Type="http://schemas.openxmlformats.org/officeDocument/2006/relationships/hyperlink" Target="http://en.wikipedia.org/wiki/Maria_Sk%C5%82odowska-Curie_Museum" TargetMode="External"/><Relationship Id="rId4" Type="http://schemas.openxmlformats.org/officeDocument/2006/relationships/hyperlink" Target="http://en.wikipedia.org/wiki/Szczuki,_Masovian_Voivodeship" TargetMode="External"/><Relationship Id="rId9" Type="http://schemas.openxmlformats.org/officeDocument/2006/relationships/hyperlink" Target="http://en.wikipedia.org/wiki/Warsaw_New_Tow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ierre_Curie" TargetMode="External"/><Relationship Id="rId2" Type="http://schemas.openxmlformats.org/officeDocument/2006/relationships/hyperlink" Target="http://en.wikipedia.org/w/index.php?title=Society_for_the_Encouragement_of_National_Industry&amp;action=edit&amp;redlink=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arie_Curie" TargetMode="External"/><Relationship Id="rId2" Type="http://schemas.openxmlformats.org/officeDocument/2006/relationships/hyperlink" Target="http://en.wikipedia.org/wiki/Electrometer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hyperlink" Target="http://en.wikipedia.org/wiki/X-ray" TargetMode="External"/><Relationship Id="rId4" Type="http://schemas.openxmlformats.org/officeDocument/2006/relationships/hyperlink" Target="http://en.wikipedia.org/wiki/Wilhelm_Roentgen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://en.wikipedia.org/wiki/%C3%89cole_Normale_Sup%C3%A9rieure" TargetMode="External"/><Relationship Id="rId7" Type="http://schemas.openxmlformats.org/officeDocument/2006/relationships/hyperlink" Target="http://en.wikipedia.org/wiki/Radioactivity" TargetMode="External"/><Relationship Id="rId2" Type="http://schemas.openxmlformats.org/officeDocument/2006/relationships/hyperlink" Target="http://en.wikipedia.org/wiki/Ir%C3%A8ne_Joliot-Curi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Marie_Curie" TargetMode="External"/><Relationship Id="rId5" Type="http://schemas.openxmlformats.org/officeDocument/2006/relationships/hyperlink" Target="http://en.wikipedia.org/wiki/Radium" TargetMode="External"/><Relationship Id="rId4" Type="http://schemas.openxmlformats.org/officeDocument/2006/relationships/hyperlink" Target="http://en.wikipedia.org/wiki/Poloniu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obel_Prize_in_Physics" TargetMode="External"/><Relationship Id="rId2" Type="http://schemas.openxmlformats.org/officeDocument/2006/relationships/hyperlink" Target="http://en.wikipedia.org/wiki/Royal_Swedish_Academy_of_Sciences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en.wikipedia.org/wiki/Nobel_Prize_in_Chemistry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457200" y="5589240"/>
            <a:ext cx="8305800" cy="288032"/>
          </a:xfrm>
        </p:spPr>
        <p:txBody>
          <a:bodyPr/>
          <a:lstStyle/>
          <a:p>
            <a:r>
              <a:rPr lang="en-US" sz="9600" dirty="0" smtClean="0"/>
              <a:t>Marie Curie</a:t>
            </a:r>
            <a:br>
              <a:rPr lang="en-US" sz="9600" dirty="0" smtClean="0"/>
            </a:br>
            <a:r>
              <a:rPr lang="en-US" sz="9600" dirty="0" smtClean="0"/>
              <a:t/>
            </a:r>
            <a:br>
              <a:rPr lang="en-US" sz="9600" dirty="0" smtClean="0"/>
            </a:br>
            <a:endParaRPr lang="en-US" sz="9600" dirty="0"/>
          </a:p>
        </p:txBody>
      </p:sp>
      <p:pic>
        <p:nvPicPr>
          <p:cNvPr id="12290" name="Picture 2" descr="http://t0.gstatic.com/images?q=tbn:ANd9GcQBnMCgUJU_7u4kgYDJdqsUO13tThRjawWZiZYR75V8Cqe1sh6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852936"/>
            <a:ext cx="2952328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2376264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000" dirty="0" smtClean="0"/>
              <a:t>During World War I, Marie  became the Director of the </a:t>
            </a:r>
            <a:r>
              <a:rPr lang="en-US" sz="2000" dirty="0" smtClean="0">
                <a:hlinkClick r:id="rId2" tooltip="Red Cross"/>
              </a:rPr>
              <a:t>Red Cross</a:t>
            </a:r>
            <a:r>
              <a:rPr lang="en-US" sz="2000" dirty="0" smtClean="0"/>
              <a:t> Radiology Service and set up France's first military radiology centre, operational by late 1914  </a:t>
            </a:r>
          </a:p>
          <a:p>
            <a:r>
              <a:rPr lang="en-US" sz="2000" dirty="0" smtClean="0"/>
              <a:t>After a quick study of radiology, anatomy and automotive mechanics she procured x-ray equipment, vehicles, auxiliary generators and developed mobile </a:t>
            </a:r>
            <a:r>
              <a:rPr lang="en-US" sz="2000" dirty="0" smtClean="0">
                <a:hlinkClick r:id="rId3" tooltip="Radiography"/>
              </a:rPr>
              <a:t>radiography</a:t>
            </a:r>
            <a:r>
              <a:rPr lang="en-US" sz="2000" dirty="0" smtClean="0"/>
              <a:t> units, which came to be popularly known as </a:t>
            </a:r>
            <a:r>
              <a:rPr lang="en-US" sz="2000" i="1" dirty="0" smtClean="0"/>
              <a:t>petites Curies</a:t>
            </a:r>
            <a:r>
              <a:rPr lang="en-US" sz="2000" dirty="0" smtClean="0"/>
              <a:t> ("Little Curies")</a:t>
            </a:r>
          </a:p>
          <a:p>
            <a:endParaRPr lang="en-US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2304256"/>
          </a:xfrm>
        </p:spPr>
        <p:txBody>
          <a:bodyPr>
            <a:noAutofit/>
          </a:bodyPr>
          <a:lstStyle/>
          <a:p>
            <a:r>
              <a:rPr lang="en-US" sz="8800" dirty="0" smtClean="0"/>
              <a:t>War </a:t>
            </a:r>
            <a:br>
              <a:rPr lang="en-US" sz="8800" dirty="0" smtClean="0"/>
            </a:br>
            <a:endParaRPr lang="en-US" sz="8800" dirty="0"/>
          </a:p>
        </p:txBody>
      </p:sp>
      <p:pic>
        <p:nvPicPr>
          <p:cNvPr id="34818" name="Picture 2" descr="http://upload.wikimedia.org/wikipedia/commons/thumb/3/3d/Marie_Curie_-_Mobile_X-Ray-Unit.jpg/220px-Marie_Curie_-_Mobile_X-Ray-Uni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3789040"/>
            <a:ext cx="5112568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smtClean="0"/>
              <a:t>Marie Curie was the first woman to win a Nobel prize, the first person to win two Nobel Prizes, the only woman to win in two fields, and the only person to win </a:t>
            </a:r>
            <a:r>
              <a:rPr lang="en-US" dirty="0" err="1" smtClean="0"/>
              <a:t>in</a:t>
            </a:r>
            <a:r>
              <a:rPr lang="en-US" dirty="0" err="1" smtClean="0">
                <a:hlinkClick r:id="rId2" tooltip="Nobel Prize"/>
              </a:rPr>
              <a:t>multiple</a:t>
            </a:r>
            <a:r>
              <a:rPr lang="en-US" dirty="0" smtClean="0">
                <a:hlinkClick r:id="rId2" tooltip="Nobel Prize"/>
              </a:rPr>
              <a:t> sciences</a:t>
            </a:r>
            <a:r>
              <a:rPr lang="en-US" dirty="0" smtClean="0"/>
              <a:t>.</a:t>
            </a:r>
            <a:r>
              <a:rPr lang="en-US" baseline="30000" dirty="0" smtClean="0">
                <a:hlinkClick r:id="rId3"/>
              </a:rPr>
              <a:t>[69]</a:t>
            </a:r>
            <a:r>
              <a:rPr lang="en-US" dirty="0" smtClean="0"/>
              <a:t> Awards that she received include:</a:t>
            </a:r>
          </a:p>
          <a:p>
            <a:r>
              <a:rPr lang="en-US" dirty="0" smtClean="0">
                <a:hlinkClick r:id="rId4" tooltip="Nobel Prize in Physics"/>
              </a:rPr>
              <a:t>Nobel Prize in Physics</a:t>
            </a:r>
            <a:r>
              <a:rPr lang="en-US" dirty="0" smtClean="0"/>
              <a:t> (1903)</a:t>
            </a:r>
          </a:p>
          <a:p>
            <a:r>
              <a:rPr lang="en-US" dirty="0" smtClean="0">
                <a:hlinkClick r:id="rId5" tooltip="Davy Medal"/>
              </a:rPr>
              <a:t>Davy Medal</a:t>
            </a:r>
            <a:r>
              <a:rPr lang="en-US" dirty="0" smtClean="0"/>
              <a:t> (1903, with Pierre)</a:t>
            </a:r>
          </a:p>
          <a:p>
            <a:r>
              <a:rPr lang="en-US" dirty="0" err="1" smtClean="0">
                <a:hlinkClick r:id="rId6" tooltip="Matteucci Medal"/>
              </a:rPr>
              <a:t>Matteucci</a:t>
            </a:r>
            <a:r>
              <a:rPr lang="en-US" dirty="0" smtClean="0">
                <a:hlinkClick r:id="rId6" tooltip="Matteucci Medal"/>
              </a:rPr>
              <a:t> Medal</a:t>
            </a:r>
            <a:r>
              <a:rPr lang="en-US" dirty="0" smtClean="0"/>
              <a:t> (1904; with Pierre)</a:t>
            </a:r>
          </a:p>
          <a:p>
            <a:r>
              <a:rPr lang="en-US" dirty="0" smtClean="0">
                <a:hlinkClick r:id="rId7" tooltip="Elliott Cresson Medal"/>
              </a:rPr>
              <a:t>Elliott Cresson Medal</a:t>
            </a:r>
            <a:r>
              <a:rPr lang="en-US" dirty="0" smtClean="0"/>
              <a:t> (1909)</a:t>
            </a:r>
          </a:p>
          <a:p>
            <a:r>
              <a:rPr lang="en-US" dirty="0" smtClean="0">
                <a:hlinkClick r:id="rId8" tooltip="Nobel Prize in Chemistry"/>
              </a:rPr>
              <a:t>Nobel Prize in Chemistry</a:t>
            </a:r>
            <a:r>
              <a:rPr lang="en-US" dirty="0" smtClean="0"/>
              <a:t> (1911)</a:t>
            </a:r>
          </a:p>
          <a:p>
            <a:r>
              <a:rPr lang="en-US" dirty="0" smtClean="0">
                <a:hlinkClick r:id="rId9" tooltip="Soviet Union"/>
              </a:rPr>
              <a:t>Soviet</a:t>
            </a:r>
            <a:r>
              <a:rPr lang="en-US" dirty="0" smtClean="0"/>
              <a:t> postage stamp (1987)</a:t>
            </a:r>
          </a:p>
          <a:p>
            <a:r>
              <a:rPr lang="en-US" dirty="0" smtClean="0">
                <a:hlinkClick r:id="rId10" tooltip="Benjamin Franklin Medal (American Philosophical Society)"/>
              </a:rPr>
              <a:t>Franklin Medal</a:t>
            </a:r>
            <a:r>
              <a:rPr lang="en-US" dirty="0" smtClean="0"/>
              <a:t> of the </a:t>
            </a:r>
            <a:r>
              <a:rPr lang="en-US" dirty="0" smtClean="0">
                <a:hlinkClick r:id="rId11" tooltip="American Philosophical Society"/>
              </a:rPr>
              <a:t>American Philosophical Society</a:t>
            </a:r>
            <a:r>
              <a:rPr lang="en-US" dirty="0" smtClean="0"/>
              <a:t> (1921)</a:t>
            </a:r>
          </a:p>
          <a:p>
            <a:pPr>
              <a:buNone/>
            </a:pPr>
            <a:r>
              <a:rPr lang="en-US" dirty="0" smtClean="0"/>
              <a:t>Led by Curie, the Institute produced four more Nobel Prize winners, including her daughter </a:t>
            </a:r>
            <a:r>
              <a:rPr lang="en-US" dirty="0" err="1" smtClean="0">
                <a:hlinkClick r:id="rId12" tooltip="Irène Joliot-Curie"/>
              </a:rPr>
              <a:t>Irène</a:t>
            </a:r>
            <a:r>
              <a:rPr lang="en-US" dirty="0" smtClean="0">
                <a:hlinkClick r:id="rId12" tooltip="Irène Joliot-Curie"/>
              </a:rPr>
              <a:t> Joliot-Curie</a:t>
            </a:r>
            <a:r>
              <a:rPr lang="en-US" dirty="0" smtClean="0"/>
              <a:t> and her son-in-law, </a:t>
            </a:r>
            <a:r>
              <a:rPr lang="en-US" u="sng" dirty="0" err="1" smtClean="0">
                <a:hlinkClick r:id="rId13" tooltip="Frédéric Joliot-Curie"/>
              </a:rPr>
              <a:t>Frédéric</a:t>
            </a:r>
            <a:r>
              <a:rPr lang="en-US" u="sng" dirty="0" smtClean="0">
                <a:hlinkClick r:id="rId13" tooltip="Frédéric Joliot-Curie"/>
              </a:rPr>
              <a:t> Joliot-Curie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Famous and remarkable person Marie Curie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http://upload.wikimedia.org/wikipedia/commons/thumb/6/6c/Sklodowska-Curie_statue%2C_Warsaw.JPG/170px-Sklodowska-Curie_statue%2C_Warsa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980728"/>
            <a:ext cx="3456384" cy="5112568"/>
          </a:xfrm>
          <a:prstGeom prst="rect">
            <a:avLst/>
          </a:prstGeom>
          <a:noFill/>
        </p:spPr>
      </p:pic>
      <p:pic>
        <p:nvPicPr>
          <p:cNvPr id="36870" name="Picture 6" descr="http://upload.wikimedia.org/wikipedia/commons/thumb/e/e4/Lublin_UMCS_Pomnik_Marii_Curie-Sk%C5%82odowskiej.jpg/170px-Lublin_UMCS_Pomnik_Marii_Curie-Sk%C5%82odowskie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908720"/>
            <a:ext cx="4032448" cy="53285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 rot="10800000" flipV="1">
            <a:off x="467544" y="260648"/>
            <a:ext cx="7924800" cy="6480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monuments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dirty="0" smtClean="0"/>
              <a:t>Презентацію виконувала </a:t>
            </a:r>
            <a:br>
              <a:rPr lang="uk-UA" sz="4000" dirty="0" smtClean="0"/>
            </a:br>
            <a:r>
              <a:rPr lang="uk-UA" sz="4000" dirty="0" smtClean="0"/>
              <a:t>учениця 11-а , </a:t>
            </a:r>
            <a:br>
              <a:rPr lang="uk-UA" sz="4000" dirty="0" smtClean="0"/>
            </a:br>
            <a:r>
              <a:rPr lang="uk-UA" sz="4000" dirty="0" smtClean="0"/>
              <a:t>Максимович Анна</a:t>
            </a:r>
            <a:r>
              <a:rPr lang="uk-UA" dirty="0" smtClean="0"/>
              <a:t/>
            </a:r>
            <a:br>
              <a:rPr lang="uk-UA" dirty="0" smtClean="0"/>
            </a:b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220072" y="692696"/>
            <a:ext cx="3466728" cy="5403304"/>
          </a:xfrm>
        </p:spPr>
        <p:txBody>
          <a:bodyPr/>
          <a:lstStyle/>
          <a:p>
            <a:r>
              <a:rPr lang="en-US" b="1" dirty="0" smtClean="0"/>
              <a:t>Marie </a:t>
            </a:r>
            <a:r>
              <a:rPr lang="en-US" b="1" dirty="0" err="1" smtClean="0"/>
              <a:t>Skłodowska</a:t>
            </a:r>
            <a:r>
              <a:rPr lang="en-US" b="1" dirty="0" smtClean="0"/>
              <a:t>-Curie</a:t>
            </a:r>
            <a:r>
              <a:rPr lang="en-US" dirty="0" smtClean="0"/>
              <a:t>, often referred to as </a:t>
            </a:r>
            <a:r>
              <a:rPr lang="en-US" b="1" dirty="0" smtClean="0"/>
              <a:t>Marie Curie</a:t>
            </a:r>
            <a:r>
              <a:rPr lang="en-US" dirty="0" smtClean="0"/>
              <a:t> or </a:t>
            </a:r>
            <a:r>
              <a:rPr lang="en-US" b="1" dirty="0" smtClean="0"/>
              <a:t>Madame Curie</a:t>
            </a:r>
            <a:r>
              <a:rPr lang="en-US" dirty="0" smtClean="0"/>
              <a:t> (7 November 1867 – 4 July 1934), was a Polish </a:t>
            </a:r>
            <a:r>
              <a:rPr lang="en-US" dirty="0" smtClean="0">
                <a:hlinkClick r:id="rId2" tooltip="Physicist"/>
              </a:rPr>
              <a:t>physicist</a:t>
            </a:r>
            <a:r>
              <a:rPr lang="en-US" dirty="0" smtClean="0"/>
              <a:t> </a:t>
            </a:r>
            <a:r>
              <a:rPr lang="en-US" dirty="0" err="1" smtClean="0"/>
              <a:t>and</a:t>
            </a:r>
            <a:r>
              <a:rPr lang="en-US" dirty="0" err="1" smtClean="0">
                <a:hlinkClick r:id="rId3" tooltip="Chemist"/>
              </a:rPr>
              <a:t>chemist</a:t>
            </a:r>
            <a:endParaRPr lang="en-US" dirty="0"/>
          </a:p>
        </p:txBody>
      </p:sp>
      <p:pic>
        <p:nvPicPr>
          <p:cNvPr id="1026" name="Picture 2" descr="File:Marie Curie c19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60648"/>
            <a:ext cx="4032448" cy="6291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51920" y="476672"/>
            <a:ext cx="4752528" cy="5832648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Maria </a:t>
            </a:r>
            <a:r>
              <a:rPr lang="en-US" dirty="0" err="1" smtClean="0"/>
              <a:t>Skłodowska</a:t>
            </a:r>
            <a:r>
              <a:rPr lang="en-US" dirty="0" smtClean="0"/>
              <a:t> was born in Warsaw, in the </a:t>
            </a:r>
            <a:r>
              <a:rPr lang="en-US" dirty="0" smtClean="0">
                <a:hlinkClick r:id="rId2" tooltip="Russian partition"/>
              </a:rPr>
              <a:t>Russian partition</a:t>
            </a:r>
            <a:r>
              <a:rPr lang="en-US" dirty="0" smtClean="0"/>
              <a:t> of Poland, on 7 November 1867</a:t>
            </a:r>
            <a:r>
              <a:rPr lang="uk-UA" dirty="0" smtClean="0"/>
              <a:t>  </a:t>
            </a:r>
          </a:p>
          <a:p>
            <a:r>
              <a:rPr lang="en-US" dirty="0" smtClean="0"/>
              <a:t>Maria's paternal grandfather </a:t>
            </a:r>
            <a:r>
              <a:rPr lang="en-US" dirty="0" err="1" smtClean="0">
                <a:hlinkClick r:id="rId3" tooltip="Józef Skłodowski (teacher) (page does not exist)"/>
              </a:rPr>
              <a:t>Józef</a:t>
            </a:r>
            <a:r>
              <a:rPr lang="en-US" dirty="0" smtClean="0">
                <a:hlinkClick r:id="rId3" tooltip="Józef Skłodowski (teacher) (page does not exist)"/>
              </a:rPr>
              <a:t> </a:t>
            </a:r>
            <a:r>
              <a:rPr lang="en-US" dirty="0" err="1" smtClean="0">
                <a:hlinkClick r:id="rId3" tooltip="Józef Skłodowski (teacher) (page does not exist)"/>
              </a:rPr>
              <a:t>Skłodowski</a:t>
            </a:r>
            <a:r>
              <a:rPr lang="en-US" dirty="0" smtClean="0"/>
              <a:t> had been a respected teacher </a:t>
            </a:r>
            <a:r>
              <a:rPr lang="uk-UA" dirty="0" smtClean="0"/>
              <a:t> </a:t>
            </a:r>
            <a:r>
              <a:rPr lang="en-US" dirty="0" smtClean="0"/>
              <a:t>in </a:t>
            </a:r>
            <a:r>
              <a:rPr lang="en-US" dirty="0" smtClean="0">
                <a:hlinkClick r:id="rId4" tooltip="Lublin"/>
              </a:rPr>
              <a:t>Lublin</a:t>
            </a:r>
            <a:endParaRPr lang="uk-UA" dirty="0" smtClean="0"/>
          </a:p>
          <a:p>
            <a:r>
              <a:rPr lang="en-US" dirty="0" smtClean="0"/>
              <a:t>Her</a:t>
            </a:r>
            <a:r>
              <a:rPr lang="uk-UA" dirty="0" smtClean="0"/>
              <a:t> </a:t>
            </a:r>
            <a:r>
              <a:rPr lang="en-US" dirty="0" smtClean="0"/>
              <a:t> father </a:t>
            </a:r>
            <a:r>
              <a:rPr lang="en-US" dirty="0" err="1" smtClean="0"/>
              <a:t>Władysław</a:t>
            </a:r>
            <a:r>
              <a:rPr lang="en-US" dirty="0" smtClean="0"/>
              <a:t> </a:t>
            </a:r>
            <a:r>
              <a:rPr lang="en-US" dirty="0" err="1" smtClean="0"/>
              <a:t>Skłodowski</a:t>
            </a:r>
            <a:r>
              <a:rPr lang="en-US" dirty="0" smtClean="0"/>
              <a:t> taught mathematics and physics, subjects that Maria was to pursue</a:t>
            </a:r>
          </a:p>
          <a:p>
            <a:r>
              <a:rPr lang="en-US" dirty="0" smtClean="0"/>
              <a:t>Maria's mother </a:t>
            </a:r>
            <a:r>
              <a:rPr lang="en-US" dirty="0" err="1" smtClean="0"/>
              <a:t>Bronisława</a:t>
            </a:r>
            <a:r>
              <a:rPr lang="en-US" dirty="0" smtClean="0"/>
              <a:t> operated a prestigious Warsaw boarding school for girls; she resigned from the position after Maria was born</a:t>
            </a:r>
            <a:endParaRPr lang="uk-UA" dirty="0" smtClean="0"/>
          </a:p>
        </p:txBody>
      </p:sp>
      <p:pic>
        <p:nvPicPr>
          <p:cNvPr id="28674" name="Picture 2" descr="File:Sklodowski Family Wladyslaw and his daughters Maria Bronislawa Helen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76672"/>
            <a:ext cx="3456384" cy="59046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5554960" cy="5619328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When she was ten years old, Maria began attending the boarding school of J. </a:t>
            </a:r>
            <a:r>
              <a:rPr lang="en-US" sz="2400" dirty="0" err="1" smtClean="0"/>
              <a:t>Sikorska</a:t>
            </a:r>
            <a:r>
              <a:rPr lang="en-US" sz="2400" dirty="0" smtClean="0"/>
              <a:t>; next Maria attended a </a:t>
            </a:r>
            <a:r>
              <a:rPr lang="en-US" sz="2400" i="1" dirty="0" smtClean="0">
                <a:hlinkClick r:id="rId2" tooltip="Gymnasium (school)"/>
              </a:rPr>
              <a:t>gymnasium</a:t>
            </a:r>
            <a:r>
              <a:rPr lang="en-US" sz="2400" dirty="0" smtClean="0"/>
              <a:t> for girls, from which she graduated on 12 June 1883 with a gold medal</a:t>
            </a:r>
            <a:endParaRPr lang="uk-UA" sz="2400" dirty="0" smtClean="0"/>
          </a:p>
          <a:p>
            <a:r>
              <a:rPr lang="en-US" sz="2400" dirty="0" smtClean="0"/>
              <a:t>Unable to enroll in a higher education institution due to being a female, she and her sister </a:t>
            </a:r>
            <a:r>
              <a:rPr lang="en-US" sz="2400" dirty="0" err="1" smtClean="0"/>
              <a:t>Bronisława</a:t>
            </a:r>
            <a:r>
              <a:rPr lang="en-US" sz="2400" dirty="0" smtClean="0"/>
              <a:t> became involved with the </a:t>
            </a:r>
            <a:endParaRPr lang="uk-UA" sz="2400" dirty="0" smtClean="0"/>
          </a:p>
          <a:p>
            <a:r>
              <a:rPr lang="en-US" sz="2400" dirty="0" smtClean="0"/>
              <a:t>She took a position as </a:t>
            </a:r>
            <a:r>
              <a:rPr lang="en-US" sz="2400" dirty="0" smtClean="0">
                <a:hlinkClick r:id="rId3" tooltip="Governess"/>
              </a:rPr>
              <a:t>governess</a:t>
            </a:r>
            <a:r>
              <a:rPr lang="en-US" sz="2400" dirty="0" smtClean="0"/>
              <a:t>: first as a home tutor in Warsaw; then for two years as a governess in </a:t>
            </a:r>
            <a:r>
              <a:rPr lang="en-US" sz="2400" u="sng" dirty="0" err="1" smtClean="0">
                <a:hlinkClick r:id="rId4" tooltip="Szczuki, Masovian Voivodeship"/>
              </a:rPr>
              <a:t>Szczuki</a:t>
            </a:r>
            <a:r>
              <a:rPr lang="en-US" sz="2400" u="sng" dirty="0" smtClean="0"/>
              <a:t> , in that time </a:t>
            </a:r>
            <a:r>
              <a:rPr lang="en-US" sz="2400" dirty="0" smtClean="0"/>
              <a:t>she fell in love with </a:t>
            </a:r>
            <a:r>
              <a:rPr lang="en-US" sz="2400" dirty="0" err="1" smtClean="0">
                <a:hlinkClick r:id="rId5" tooltip="Kazimierz Żorawski"/>
              </a:rPr>
              <a:t>Kazimierz</a:t>
            </a:r>
            <a:r>
              <a:rPr lang="en-US" sz="2400" dirty="0" smtClean="0">
                <a:hlinkClick r:id="rId5" tooltip="Kazimierz Żorawski"/>
              </a:rPr>
              <a:t> </a:t>
            </a:r>
            <a:r>
              <a:rPr lang="en-US" sz="2400" dirty="0" err="1" smtClean="0">
                <a:hlinkClick r:id="rId5" tooltip="Kazimierz Żorawski"/>
              </a:rPr>
              <a:t>Żorawski</a:t>
            </a:r>
            <a:r>
              <a:rPr lang="en-US" sz="2400" dirty="0" smtClean="0"/>
              <a:t>, a future eminent mathematician but  they didn’t </a:t>
            </a:r>
            <a:r>
              <a:rPr lang="en-US" sz="2400" dirty="0" err="1" smtClean="0"/>
              <a:t>merried</a:t>
            </a:r>
            <a:r>
              <a:rPr lang="en-US" sz="2400" dirty="0" smtClean="0"/>
              <a:t>.  </a:t>
            </a:r>
          </a:p>
          <a:p>
            <a:r>
              <a:rPr lang="en-US" sz="2400" dirty="0" smtClean="0"/>
              <a:t>In early 1889 she returned home to her father in Warsaw. She tutored, studied at the Flying University, and began her practical scientific training (1890–91) in a chemical laboratory at the </a:t>
            </a:r>
            <a:r>
              <a:rPr lang="en-US" sz="2400" dirty="0" smtClean="0">
                <a:hlinkClick r:id="rId6" tooltip="Museum of Industry and Agriculture"/>
              </a:rPr>
              <a:t>Museum of Industry and Agriculture</a:t>
            </a:r>
            <a:r>
              <a:rPr lang="en-US" sz="2400" dirty="0" smtClean="0"/>
              <a:t> at </a:t>
            </a:r>
            <a:r>
              <a:rPr lang="en-US" sz="2400" i="1" dirty="0" err="1" smtClean="0">
                <a:hlinkClick r:id="rId7" tooltip="Krakowskie Przedmieście"/>
              </a:rPr>
              <a:t>Krakowskie</a:t>
            </a:r>
            <a:r>
              <a:rPr lang="en-US" sz="2400" i="1" dirty="0" smtClean="0">
                <a:hlinkClick r:id="rId7" tooltip="Krakowskie Przedmieście"/>
              </a:rPr>
              <a:t> </a:t>
            </a:r>
            <a:r>
              <a:rPr lang="en-US" sz="2400" i="1" dirty="0" err="1" smtClean="0">
                <a:hlinkClick r:id="rId7" tooltip="Krakowskie Przedmieście"/>
              </a:rPr>
              <a:t>Przedmieście</a:t>
            </a:r>
            <a:r>
              <a:rPr lang="en-US" sz="2400" i="1" dirty="0" smtClean="0"/>
              <a:t> 66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27650" name="Picture 2" descr="http://upload.wikimedia.org/wikipedia/commons/thumb/9/97/Marie_Curie_birthplace.jpg/170px-Marie_Curie_birthplace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12160" y="404664"/>
            <a:ext cx="2592288" cy="43204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300192" y="4725144"/>
            <a:ext cx="2267744" cy="175432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Birthplace on </a:t>
            </a:r>
            <a:r>
              <a:rPr lang="en-US" i="1" dirty="0" err="1"/>
              <a:t>ulica</a:t>
            </a:r>
            <a:r>
              <a:rPr lang="en-US" i="1" dirty="0"/>
              <a:t> </a:t>
            </a:r>
            <a:r>
              <a:rPr lang="en-US" i="1" dirty="0" err="1"/>
              <a:t>Freta</a:t>
            </a:r>
            <a:r>
              <a:rPr lang="en-US" dirty="0"/>
              <a:t> in Warsaw's "</a:t>
            </a:r>
            <a:r>
              <a:rPr lang="en-US" dirty="0">
                <a:hlinkClick r:id="rId9" tooltip="Warsaw New Town"/>
              </a:rPr>
              <a:t>New Town</a:t>
            </a:r>
            <a:r>
              <a:rPr lang="en-US" dirty="0"/>
              <a:t>" – now home to the </a:t>
            </a:r>
            <a:r>
              <a:rPr lang="en-US" dirty="0">
                <a:hlinkClick r:id="rId10" tooltip="Maria Skłodowska-Curie Museum"/>
              </a:rPr>
              <a:t>Maria </a:t>
            </a:r>
            <a:r>
              <a:rPr lang="en-US" dirty="0" err="1">
                <a:hlinkClick r:id="rId10" tooltip="Maria Skłodowska-Curie Museum"/>
              </a:rPr>
              <a:t>Skłodowska</a:t>
            </a:r>
            <a:r>
              <a:rPr lang="en-US" dirty="0">
                <a:hlinkClick r:id="rId10" tooltip="Maria Skłodowska-Curie Museum"/>
              </a:rPr>
              <a:t>-Curie Museum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Marie had begun her scientific career in Paris with an investigation of the magnetic properties of various steels, commissioned by the </a:t>
            </a:r>
            <a:r>
              <a:rPr lang="en-US" dirty="0" smtClean="0">
                <a:hlinkClick r:id="rId2" tooltip="Society for the Encouragement of National Industry (page does not exist)"/>
              </a:rPr>
              <a:t>Society for the Encouragement of National </a:t>
            </a:r>
            <a:r>
              <a:rPr lang="en-US" dirty="0" err="1" smtClean="0">
                <a:hlinkClick r:id="rId2" tooltip="Society for the Encouragement of National Industry (page does not exist)"/>
              </a:rPr>
              <a:t>Industry</a:t>
            </a:r>
            <a:r>
              <a:rPr lang="en-US" dirty="0" err="1" smtClean="0"/>
              <a:t>That</a:t>
            </a:r>
            <a:r>
              <a:rPr lang="en-US" dirty="0" smtClean="0"/>
              <a:t> same year </a:t>
            </a:r>
            <a:r>
              <a:rPr lang="en-US" u="sng" dirty="0" smtClean="0">
                <a:hlinkClick r:id="rId3" tooltip="Pierre Curie"/>
              </a:rPr>
              <a:t>Pierre Curie</a:t>
            </a:r>
            <a:r>
              <a:rPr lang="en-US" dirty="0" smtClean="0"/>
              <a:t> entered her life; it was their mutual interest in natural sciences that drew them together.</a:t>
            </a:r>
            <a:r>
              <a:rPr lang="en-US" baseline="30000" dirty="0" smtClean="0"/>
              <a:t> </a:t>
            </a:r>
            <a:r>
              <a:rPr lang="en-US" dirty="0" smtClean="0"/>
              <a:t>Pierre was an instructor at the School of Physics and Chemistry</a:t>
            </a:r>
          </a:p>
          <a:p>
            <a:r>
              <a:rPr lang="en-US" dirty="0" smtClean="0"/>
              <a:t>In Pierre, Marie had found a new love, a partner, and a scientific collaborator  on whom she could depend.</a:t>
            </a:r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1095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In late 1891 she left Poland for France In Paris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4896544" cy="5112568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 She used an innovative technique to investigate samples. Fifteen years earlier, her husband and his brother had developed a version of the </a:t>
            </a:r>
            <a:r>
              <a:rPr lang="en-US" dirty="0" smtClean="0">
                <a:hlinkClick r:id="rId2" tooltip="Electrometer"/>
              </a:rPr>
              <a:t>electrometer</a:t>
            </a:r>
            <a:r>
              <a:rPr lang="en-US" dirty="0" smtClean="0"/>
              <a:t>, a sensitive device for measuring electrical currents.</a:t>
            </a:r>
            <a:r>
              <a:rPr lang="en-US" baseline="30000" dirty="0" smtClean="0">
                <a:hlinkClick r:id="rId3"/>
              </a:rPr>
              <a:t>[16]</a:t>
            </a:r>
            <a:r>
              <a:rPr lang="en-US" dirty="0" smtClean="0"/>
              <a:t> Using Pierre's electrometer, she discovered that uranium rays caused the air around a sample to conduct electricity.</a:t>
            </a:r>
            <a:r>
              <a:rPr lang="en-US" baseline="30000" dirty="0" smtClean="0">
                <a:hlinkClick r:id="rId3"/>
              </a:rPr>
              <a:t>[16]</a:t>
            </a:r>
            <a:r>
              <a:rPr lang="en-US" dirty="0" smtClean="0"/>
              <a:t> Using this technique, her first result was the finding that the activity of the uranium compounds depended only on the quantity of uranium present</a:t>
            </a:r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29736" cy="108012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400" b="1" dirty="0" smtClean="0"/>
              <a:t>New elements</a:t>
            </a:r>
            <a:br>
              <a:rPr lang="en-US" sz="2400" b="1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In 1895, </a:t>
            </a:r>
            <a:r>
              <a:rPr lang="en-US" sz="2400" dirty="0" smtClean="0">
                <a:hlinkClick r:id="rId4" tooltip="Wilhelm Roentgen"/>
              </a:rPr>
              <a:t>Wilhelm Roentgen</a:t>
            </a:r>
            <a:r>
              <a:rPr lang="en-US" sz="2400" dirty="0" smtClean="0"/>
              <a:t> discovered the existence of </a:t>
            </a:r>
            <a:r>
              <a:rPr lang="en-US" sz="2400" u="sng" dirty="0" smtClean="0">
                <a:hlinkClick r:id="rId5" tooltip="X-ray"/>
              </a:rPr>
              <a:t>X-rays</a:t>
            </a:r>
            <a:endParaRPr lang="en-US" sz="2400" dirty="0"/>
          </a:p>
        </p:txBody>
      </p:sp>
      <p:pic>
        <p:nvPicPr>
          <p:cNvPr id="29698" name="Picture 2" descr="http://upload.wikimedia.org/wikipedia/commons/thumb/6/6c/Pierre_and_Marie_Curie.jpg/220px-Pierre_and_Marie_Curi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4088" y="1268760"/>
            <a:ext cx="3463652" cy="5112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4402832" cy="5619328"/>
          </a:xfrm>
          <a:solidFill>
            <a:schemeClr val="accent1">
              <a:lumMod val="5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In 1897, her and s daughter </a:t>
            </a:r>
            <a:r>
              <a:rPr lang="en-US" sz="2400" u="sng" dirty="0" err="1" smtClean="0">
                <a:hlinkClick r:id="rId2" tooltip="Irène Joliot-Curie"/>
              </a:rPr>
              <a:t>Irène</a:t>
            </a:r>
            <a:r>
              <a:rPr lang="en-US" sz="2400" dirty="0" smtClean="0"/>
              <a:t> was born </a:t>
            </a:r>
          </a:p>
          <a:p>
            <a:r>
              <a:rPr lang="en-US" sz="2400" dirty="0" smtClean="0"/>
              <a:t> To support the family, Marie began teaching at the </a:t>
            </a:r>
            <a:r>
              <a:rPr lang="en-US" sz="2400" u="sng" dirty="0" err="1" smtClean="0">
                <a:hlinkClick r:id="rId3" tooltip="École Normale Supérieure"/>
              </a:rPr>
              <a:t>École</a:t>
            </a:r>
            <a:r>
              <a:rPr lang="en-US" sz="2400" u="sng" dirty="0" smtClean="0">
                <a:hlinkClick r:id="rId3" tooltip="École Normale Supérieure"/>
              </a:rPr>
              <a:t> </a:t>
            </a:r>
            <a:r>
              <a:rPr lang="en-US" sz="2400" u="sng" dirty="0" err="1" smtClean="0">
                <a:hlinkClick r:id="rId3" tooltip="École Normale Supérieure"/>
              </a:rPr>
              <a:t>Normale</a:t>
            </a:r>
            <a:r>
              <a:rPr lang="en-US" sz="2400" u="sng" dirty="0" smtClean="0">
                <a:hlinkClick r:id="rId3" tooltip="École Normale Supérieure"/>
              </a:rPr>
              <a:t> </a:t>
            </a:r>
            <a:r>
              <a:rPr lang="en-US" sz="2400" u="sng" dirty="0" err="1" smtClean="0">
                <a:hlinkClick r:id="rId3" tooltip="École Normale Supérieure"/>
              </a:rPr>
              <a:t>Supérieure</a:t>
            </a:r>
            <a:r>
              <a:rPr lang="en-US" sz="2400" u="sng" dirty="0" smtClean="0"/>
              <a:t>(</a:t>
            </a:r>
            <a:r>
              <a:rPr lang="en-US" sz="1800" dirty="0" smtClean="0"/>
              <a:t>In</a:t>
            </a:r>
            <a:r>
              <a:rPr lang="en-US" sz="2400" dirty="0" smtClean="0"/>
              <a:t> </a:t>
            </a:r>
            <a:r>
              <a:rPr lang="en-US" sz="2000" dirty="0" smtClean="0"/>
              <a:t>1900, Marie became the first woman faculty member at the </a:t>
            </a:r>
            <a:r>
              <a:rPr lang="en-US" sz="2000" dirty="0" err="1" smtClean="0"/>
              <a:t>École</a:t>
            </a:r>
            <a:r>
              <a:rPr lang="en-US" sz="2000" dirty="0" smtClean="0"/>
              <a:t> </a:t>
            </a:r>
            <a:r>
              <a:rPr lang="en-US" sz="2000" dirty="0" err="1" smtClean="0"/>
              <a:t>Normale</a:t>
            </a:r>
            <a:r>
              <a:rPr lang="en-US" sz="2000" dirty="0" smtClean="0"/>
              <a:t> </a:t>
            </a:r>
            <a:r>
              <a:rPr lang="en-US" sz="2000" dirty="0" err="1" smtClean="0"/>
              <a:t>Supérieure</a:t>
            </a:r>
            <a:r>
              <a:rPr lang="en-US" sz="2000" dirty="0" smtClean="0"/>
              <a:t>, and Pierre joined the Sorbonne's faculty)</a:t>
            </a:r>
          </a:p>
          <a:p>
            <a:r>
              <a:rPr lang="en-US" sz="1800" dirty="0" smtClean="0"/>
              <a:t>In July 1898, Marie and her husband published a paper  together, announcing the existence of an element which they named "</a:t>
            </a:r>
            <a:r>
              <a:rPr lang="en-US" sz="1800" dirty="0" smtClean="0">
                <a:hlinkClick r:id="rId4" tooltip="Polonium"/>
              </a:rPr>
              <a:t>polonium</a:t>
            </a:r>
            <a:r>
              <a:rPr lang="en-US" sz="1800" dirty="0" smtClean="0"/>
              <a:t>", in </a:t>
            </a:r>
            <a:r>
              <a:rPr lang="en-US" sz="1800" dirty="0" err="1" smtClean="0"/>
              <a:t>honour</a:t>
            </a:r>
            <a:r>
              <a:rPr lang="en-US" sz="1800" dirty="0" smtClean="0"/>
              <a:t> of her native Poland,  On 26 December 1898, the Curies announced the existence of a second element, which they named "</a:t>
            </a:r>
            <a:r>
              <a:rPr lang="en-US" sz="1800" dirty="0" smtClean="0">
                <a:hlinkClick r:id="rId5" tooltip="Radium"/>
              </a:rPr>
              <a:t>radium</a:t>
            </a:r>
            <a:r>
              <a:rPr lang="en-US" sz="1800" dirty="0" smtClean="0"/>
              <a:t>" from the Latin word for ray.</a:t>
            </a:r>
            <a:r>
              <a:rPr lang="en-US" sz="1800" baseline="30000" dirty="0" smtClean="0">
                <a:hlinkClick r:id="rId6"/>
              </a:rPr>
              <a:t>[12][18][24]</a:t>
            </a:r>
            <a:r>
              <a:rPr lang="en-US" sz="1800" dirty="0" smtClean="0"/>
              <a:t> In their research they also coined the word </a:t>
            </a:r>
            <a:r>
              <a:rPr lang="en-US" sz="1800" i="1" u="sng" dirty="0" smtClean="0">
                <a:hlinkClick r:id="rId7" tooltip="Radioactivity"/>
              </a:rPr>
              <a:t>radioactivity</a:t>
            </a:r>
            <a:endParaRPr lang="en-US" sz="1800" dirty="0"/>
          </a:p>
        </p:txBody>
      </p:sp>
      <p:pic>
        <p:nvPicPr>
          <p:cNvPr id="31746" name="Picture 2" descr="http://upload.wikimedia.org/wikipedia/commons/thumb/8/80/Marie_Pierre_Irene_Curie.jpg/220px-Marie_Pierre_Irene_Curie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88024" y="476672"/>
            <a:ext cx="3816424" cy="5616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200800" cy="216024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sz="3200" dirty="0" smtClean="0"/>
              <a:t>In December 1903, the </a:t>
            </a:r>
            <a:r>
              <a:rPr lang="en-US" sz="3200" dirty="0" smtClean="0">
                <a:hlinkClick r:id="rId2" tooltip="Royal Swedish Academy of Sciences"/>
              </a:rPr>
              <a:t>Royal Swedish Academy of Sciences</a:t>
            </a:r>
            <a:r>
              <a:rPr lang="en-US" sz="3200" dirty="0" smtClean="0"/>
              <a:t> awarded Pierre Curie, Marie Curie and Henri Becquerel the </a:t>
            </a:r>
            <a:r>
              <a:rPr lang="en-US" sz="3200" u="sng" dirty="0" smtClean="0">
                <a:hlinkClick r:id="rId3" tooltip="Nobel Prize in Physics"/>
              </a:rPr>
              <a:t>Nobel Prize in Physics</a:t>
            </a:r>
            <a:endParaRPr lang="en-US" sz="3200" dirty="0"/>
          </a:p>
        </p:txBody>
      </p:sp>
      <p:pic>
        <p:nvPicPr>
          <p:cNvPr id="32770" name="Picture 2" descr="http://upload.wikimedia.org/wikipedia/commons/thumb/8/87/Dyplom_Sklodowska-Curie.jpg/220px-Dyplom_Sklodowska-Curi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2708920"/>
            <a:ext cx="4392488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368152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 She was the sole winner of the 1911 </a:t>
            </a:r>
            <a:r>
              <a:rPr lang="en-US" dirty="0" smtClean="0">
                <a:hlinkClick r:id="rId2" tooltip="Nobel Prize in Chemistry"/>
              </a:rPr>
              <a:t>Nobel Prize in Chemistry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3796" name="Picture 4" descr="http://t3.gstatic.com/images?q=tbn:ANd9GcQYGyXnIa78t0-tkgRta_3eS6yJT0dDMH2hOzvy6Rl9EP8uDFldA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060848"/>
            <a:ext cx="3672408" cy="4320480"/>
          </a:xfrm>
          <a:prstGeom prst="rect">
            <a:avLst/>
          </a:prstGeom>
          <a:noFill/>
        </p:spPr>
      </p:pic>
      <p:pic>
        <p:nvPicPr>
          <p:cNvPr id="33798" name="Picture 6" descr="http://t2.gstatic.com/images?q=tbn:ANd9GcRcIm83BGjM3KYGCM0nL0-55tMcjuxW1_U2qGnCTA8ShzkNS0M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2132856"/>
            <a:ext cx="3312368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160</TotalTime>
  <Words>144</Words>
  <Application>Microsoft Office PowerPoint</Application>
  <PresentationFormat>Экран (4:3)</PresentationFormat>
  <Paragraphs>36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Marie Curie  </vt:lpstr>
      <vt:lpstr>Слайд 2</vt:lpstr>
      <vt:lpstr>Слайд 3</vt:lpstr>
      <vt:lpstr>Слайд 4</vt:lpstr>
      <vt:lpstr>In late 1891 she left Poland for France In Paris</vt:lpstr>
      <vt:lpstr>New elements  In 1895, Wilhelm Roentgen discovered the existence of X-rays</vt:lpstr>
      <vt:lpstr>Слайд 7</vt:lpstr>
      <vt:lpstr>In December 1903, the Royal Swedish Academy of Sciences awarded Pierre Curie, Marie Curie and Henri Becquerel the Nobel Prize in Physics</vt:lpstr>
      <vt:lpstr> She was the sole winner of the 1911 Nobel Prize in Chemistry.</vt:lpstr>
      <vt:lpstr>War  </vt:lpstr>
      <vt:lpstr>Famous and remarkable person Marie Curie</vt:lpstr>
      <vt:lpstr>The monuments</vt:lpstr>
      <vt:lpstr>Презентацію виконувала  учениця 11-а ,  Максимович Анна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Marie Curie  </dc:title>
  <dc:creator>Макс</dc:creator>
  <cp:lastModifiedBy>Макс</cp:lastModifiedBy>
  <cp:revision>2</cp:revision>
  <dcterms:created xsi:type="dcterms:W3CDTF">2013-03-17T11:05:01Z</dcterms:created>
  <dcterms:modified xsi:type="dcterms:W3CDTF">2013-03-17T13:47:01Z</dcterms:modified>
</cp:coreProperties>
</file>